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304" r:id="rId2"/>
    <p:sldId id="257" r:id="rId3"/>
    <p:sldId id="258" r:id="rId4"/>
    <p:sldId id="296" r:id="rId5"/>
    <p:sldId id="263" r:id="rId6"/>
    <p:sldId id="300" r:id="rId7"/>
    <p:sldId id="305" r:id="rId8"/>
    <p:sldId id="261" r:id="rId9"/>
    <p:sldId id="256" r:id="rId10"/>
    <p:sldId id="302" r:id="rId11"/>
    <p:sldId id="303" r:id="rId12"/>
    <p:sldId id="278" r:id="rId13"/>
  </p:sldIdLst>
  <p:sldSz cx="9144000" cy="5143500" type="screen16x9"/>
  <p:notesSz cx="6858000" cy="9144000"/>
  <p:embeddedFontLst>
    <p:embeddedFont>
      <p:font typeface="Nixie One" panose="020B0604020202020204" charset="0"/>
      <p:regular r:id="rId15"/>
    </p:embeddedFont>
    <p:embeddedFont>
      <p:font typeface="Roboto Slab" panose="020B0604020202020204" charset="0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092380C-79CF-4544-9BB5-5900ACDCA65E}">
  <a:tblStyle styleId="{4092380C-79CF-4544-9BB5-5900ACDCA6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3B42170-53F7-435F-9BA5-E9563DAFCC4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48788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07263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91163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83485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92978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4288500"/>
            <a:ext cx="9144000" cy="24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0" cy="53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4454"/>
              </a:solidFill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0" y="4493605"/>
            <a:ext cx="9144000" cy="118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0" y="4584075"/>
            <a:ext cx="9144000" cy="559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85800" y="2601425"/>
            <a:ext cx="5810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4113600" y="2878750"/>
            <a:ext cx="4505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4113600" y="3983050"/>
            <a:ext cx="4505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b="1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b="1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b="1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b="1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b="1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b="1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0" y="4288499"/>
            <a:ext cx="3474300" cy="24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0" y="0"/>
            <a:ext cx="3474300" cy="53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4454"/>
              </a:solidFill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0" y="500626"/>
            <a:ext cx="3474300" cy="3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0" y="4493604"/>
            <a:ext cx="3474300" cy="118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0" y="4584075"/>
            <a:ext cx="3474300" cy="559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/>
          <p:nvPr/>
        </p:nvSpPr>
        <p:spPr>
          <a:xfrm>
            <a:off x="0" y="0"/>
            <a:ext cx="247200" cy="53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4454"/>
              </a:solidFill>
            </a:endParaRPr>
          </a:p>
        </p:txBody>
      </p:sp>
      <p:sp>
        <p:nvSpPr>
          <p:cNvPr id="34" name="Google Shape;34;p5"/>
          <p:cNvSpPr/>
          <p:nvPr/>
        </p:nvSpPr>
        <p:spPr>
          <a:xfrm>
            <a:off x="0" y="500625"/>
            <a:ext cx="4572000" cy="105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0" y="1553406"/>
            <a:ext cx="247200" cy="1532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5"/>
          <p:cNvSpPr/>
          <p:nvPr/>
        </p:nvSpPr>
        <p:spPr>
          <a:xfrm>
            <a:off x="0" y="3086100"/>
            <a:ext cx="247200" cy="605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0" y="3691500"/>
            <a:ext cx="247200" cy="145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5"/>
          <p:cNvCxnSpPr/>
          <p:nvPr/>
        </p:nvCxnSpPr>
        <p:spPr>
          <a:xfrm>
            <a:off x="1037450" y="809725"/>
            <a:ext cx="0" cy="4707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1146025" y="1767275"/>
            <a:ext cx="7540800" cy="31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>
              <a:spcBef>
                <a:spcPts val="600"/>
              </a:spcBef>
              <a:spcAft>
                <a:spcPts val="0"/>
              </a:spcAft>
              <a:buSzPts val="2800"/>
              <a:buChar char="▪"/>
              <a:defRPr sz="2800"/>
            </a:lvl1pPr>
            <a:lvl2pPr marL="914400" lvl="1" indent="-406400">
              <a:spcBef>
                <a:spcPts val="0"/>
              </a:spcBef>
              <a:spcAft>
                <a:spcPts val="0"/>
              </a:spcAft>
              <a:buSzPts val="2800"/>
              <a:buChar char="▫"/>
              <a:defRPr sz="2800"/>
            </a:lvl2pPr>
            <a:lvl3pPr marL="1371600" lvl="2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marL="1828800" lvl="3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marL="2286000" lvl="4" indent="-406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marL="2743200" lvl="5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marL="3200400" lvl="6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marL="3657600" lvl="7" indent="-406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marL="4114800" lvl="8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/>
          <p:nvPr/>
        </p:nvSpPr>
        <p:spPr>
          <a:xfrm>
            <a:off x="0" y="0"/>
            <a:ext cx="247200" cy="53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4454"/>
              </a:solidFill>
            </a:endParaRPr>
          </a:p>
        </p:txBody>
      </p:sp>
      <p:sp>
        <p:nvSpPr>
          <p:cNvPr id="44" name="Google Shape;44;p6"/>
          <p:cNvSpPr/>
          <p:nvPr/>
        </p:nvSpPr>
        <p:spPr>
          <a:xfrm>
            <a:off x="0" y="500625"/>
            <a:ext cx="4572000" cy="105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6"/>
          <p:cNvSpPr/>
          <p:nvPr/>
        </p:nvSpPr>
        <p:spPr>
          <a:xfrm>
            <a:off x="0" y="1553406"/>
            <a:ext cx="247200" cy="1532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6"/>
          <p:cNvSpPr/>
          <p:nvPr/>
        </p:nvSpPr>
        <p:spPr>
          <a:xfrm>
            <a:off x="0" y="3086100"/>
            <a:ext cx="247200" cy="605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6"/>
          <p:cNvSpPr/>
          <p:nvPr/>
        </p:nvSpPr>
        <p:spPr>
          <a:xfrm>
            <a:off x="0" y="3691500"/>
            <a:ext cx="247200" cy="145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48;p6"/>
          <p:cNvCxnSpPr/>
          <p:nvPr/>
        </p:nvCxnSpPr>
        <p:spPr>
          <a:xfrm>
            <a:off x="1037450" y="809725"/>
            <a:ext cx="0" cy="4707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body" idx="1"/>
          </p:nvPr>
        </p:nvSpPr>
        <p:spPr>
          <a:xfrm>
            <a:off x="1146025" y="1767275"/>
            <a:ext cx="3660300" cy="31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body" idx="2"/>
          </p:nvPr>
        </p:nvSpPr>
        <p:spPr>
          <a:xfrm>
            <a:off x="5026623" y="1767275"/>
            <a:ext cx="3660300" cy="31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tyle A">
  <p:cSld name="BLANK_1_1">
    <p:bg>
      <p:bgPr>
        <a:solidFill>
          <a:schemeClr val="accent4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1"/>
          <p:cNvSpPr/>
          <p:nvPr/>
        </p:nvSpPr>
        <p:spPr>
          <a:xfrm>
            <a:off x="0" y="0"/>
            <a:ext cx="9144000" cy="53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4454"/>
              </a:solidFill>
            </a:endParaRPr>
          </a:p>
        </p:txBody>
      </p:sp>
      <p:sp>
        <p:nvSpPr>
          <p:cNvPr id="91" name="Google Shape;91;p11"/>
          <p:cNvSpPr/>
          <p:nvPr/>
        </p:nvSpPr>
        <p:spPr>
          <a:xfrm>
            <a:off x="0" y="500625"/>
            <a:ext cx="9144000" cy="73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1"/>
          <p:cNvSpPr/>
          <p:nvPr/>
        </p:nvSpPr>
        <p:spPr>
          <a:xfrm>
            <a:off x="0" y="3962800"/>
            <a:ext cx="9144000" cy="37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1"/>
          <p:cNvSpPr/>
          <p:nvPr/>
        </p:nvSpPr>
        <p:spPr>
          <a:xfrm>
            <a:off x="0" y="4333125"/>
            <a:ext cx="9144000" cy="810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tyle B">
  <p:cSld name="BLANK_1_1_1">
    <p:bg>
      <p:bgPr>
        <a:solidFill>
          <a:schemeClr val="accen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2"/>
          <p:cNvSpPr/>
          <p:nvPr/>
        </p:nvSpPr>
        <p:spPr>
          <a:xfrm>
            <a:off x="0" y="4294550"/>
            <a:ext cx="9144000" cy="241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2"/>
          <p:cNvSpPr/>
          <p:nvPr/>
        </p:nvSpPr>
        <p:spPr>
          <a:xfrm>
            <a:off x="0" y="0"/>
            <a:ext cx="9144000" cy="53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4454"/>
              </a:solidFill>
            </a:endParaRPr>
          </a:p>
        </p:txBody>
      </p:sp>
      <p:sp>
        <p:nvSpPr>
          <p:cNvPr id="98" name="Google Shape;98;p12"/>
          <p:cNvSpPr/>
          <p:nvPr/>
        </p:nvSpPr>
        <p:spPr>
          <a:xfrm>
            <a:off x="0" y="4493605"/>
            <a:ext cx="9144000" cy="118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2"/>
          <p:cNvSpPr/>
          <p:nvPr/>
        </p:nvSpPr>
        <p:spPr>
          <a:xfrm>
            <a:off x="0" y="4584075"/>
            <a:ext cx="9144000" cy="559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2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46025" y="1767275"/>
            <a:ext cx="7540800" cy="31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Nixie One"/>
              <a:buChar char="▪"/>
              <a:defRPr sz="30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ixie One"/>
              <a:buChar char="▫"/>
              <a:defRPr sz="24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ixie One"/>
              <a:buChar char="■"/>
              <a:defRPr sz="24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ixie One"/>
              <a:buChar char="●"/>
              <a:defRPr sz="18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ixie One"/>
              <a:buChar char="○"/>
              <a:defRPr sz="18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ixie One"/>
              <a:buChar char="■"/>
              <a:defRPr sz="18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ixie One"/>
              <a:buChar char="●"/>
              <a:defRPr sz="18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ixie One"/>
              <a:buChar char="○"/>
              <a:defRPr sz="18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ixie One"/>
              <a:buChar char="■"/>
              <a:defRPr sz="18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7" r:id="rId5"/>
    <p:sldLayoutId id="2147483658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3"/>
          <p:cNvSpPr txBox="1">
            <a:spLocks noGrp="1"/>
          </p:cNvSpPr>
          <p:nvPr>
            <p:ph type="ctrTitle"/>
          </p:nvPr>
        </p:nvSpPr>
        <p:spPr>
          <a:xfrm>
            <a:off x="1807369" y="1894081"/>
            <a:ext cx="7336631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Ứng dụng </a:t>
            </a:r>
            <a:br>
              <a:rPr lang="en" dirty="0"/>
            </a:br>
            <a:r>
              <a:rPr lang="en" dirty="0"/>
              <a:t>nhận dạng văn bản</a:t>
            </a:r>
            <a:endParaRPr dirty="0"/>
          </a:p>
        </p:txBody>
      </p:sp>
      <p:grpSp>
        <p:nvGrpSpPr>
          <p:cNvPr id="106" name="Google Shape;106;p13"/>
          <p:cNvGrpSpPr/>
          <p:nvPr/>
        </p:nvGrpSpPr>
        <p:grpSpPr>
          <a:xfrm>
            <a:off x="581817" y="1708441"/>
            <a:ext cx="964541" cy="1011307"/>
            <a:chOff x="5961125" y="1623900"/>
            <a:chExt cx="427450" cy="448175"/>
          </a:xfrm>
        </p:grpSpPr>
        <p:sp>
          <p:nvSpPr>
            <p:cNvPr id="107" name="Google Shape;107;p13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7B9BAA57-1B36-4C60-BE83-FA2F08910DD4}"/>
              </a:ext>
            </a:extLst>
          </p:cNvPr>
          <p:cNvSpPr txBox="1"/>
          <p:nvPr/>
        </p:nvSpPr>
        <p:spPr>
          <a:xfrm>
            <a:off x="6036469" y="3807619"/>
            <a:ext cx="3321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bg1">
                    <a:lumMod val="85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Thực</a:t>
            </a: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b="1" dirty="0" err="1">
                <a:solidFill>
                  <a:schemeClr val="bg1">
                    <a:lumMod val="85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hiện</a:t>
            </a: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: </a:t>
            </a:r>
          </a:p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Nguyễn Hải Thành - 20020717</a:t>
            </a:r>
            <a:endParaRPr lang="vi-VN" b="1" dirty="0">
              <a:solidFill>
                <a:schemeClr val="bg1">
                  <a:lumMod val="85000"/>
                </a:schemeClr>
              </a:solidFill>
              <a:latin typeface="Roboto Slab" panose="020B0604020202020204" charset="0"/>
              <a:ea typeface="Roboto Slab" panose="020B0604020202020204" charset="0"/>
            </a:endParaRPr>
          </a:p>
        </p:txBody>
      </p:sp>
      <p:sp>
        <p:nvSpPr>
          <p:cNvPr id="12" name="Hộp Văn bản 11">
            <a:extLst>
              <a:ext uri="{FF2B5EF4-FFF2-40B4-BE49-F238E27FC236}">
                <a16:creationId xmlns:a16="http://schemas.microsoft.com/office/drawing/2014/main" id="{1DF8278E-116F-4812-80AA-6548C8F89043}"/>
              </a:ext>
            </a:extLst>
          </p:cNvPr>
          <p:cNvSpPr txBox="1"/>
          <p:nvPr/>
        </p:nvSpPr>
        <p:spPr>
          <a:xfrm>
            <a:off x="861156" y="101279"/>
            <a:ext cx="7052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bg1">
                    <a:lumMod val="85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NHẬP MÔN TƯƠNG TÁC NGƯỜI - MÁY</a:t>
            </a:r>
            <a:endParaRPr lang="vi-VN" sz="1800" b="1" dirty="0">
              <a:solidFill>
                <a:schemeClr val="bg1">
                  <a:lumMod val="85000"/>
                </a:schemeClr>
              </a:solidFill>
              <a:latin typeface="Roboto Slab" panose="020B0604020202020204" charset="0"/>
              <a:ea typeface="Roboto Slab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6"/>
          <p:cNvSpPr txBox="1">
            <a:spLocks noGrp="1"/>
          </p:cNvSpPr>
          <p:nvPr>
            <p:ph type="ctrTitle"/>
          </p:nvPr>
        </p:nvSpPr>
        <p:spPr>
          <a:xfrm>
            <a:off x="4020731" y="1832800"/>
            <a:ext cx="4987537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err="1"/>
              <a:t>Hướng</a:t>
            </a:r>
            <a:r>
              <a:rPr lang="vi-VN" dirty="0"/>
              <a:t> </a:t>
            </a:r>
            <a:r>
              <a:rPr lang="vi-VN" dirty="0" err="1"/>
              <a:t>phát</a:t>
            </a:r>
            <a:r>
              <a:rPr lang="vi-VN" dirty="0"/>
              <a:t> </a:t>
            </a:r>
            <a:r>
              <a:rPr lang="vi-VN" dirty="0" err="1"/>
              <a:t>triển</a:t>
            </a:r>
            <a:endParaRPr dirty="0"/>
          </a:p>
        </p:txBody>
      </p:sp>
      <p:sp>
        <p:nvSpPr>
          <p:cNvPr id="144" name="Google Shape;144;p16"/>
          <p:cNvSpPr txBox="1"/>
          <p:nvPr/>
        </p:nvSpPr>
        <p:spPr>
          <a:xfrm>
            <a:off x="0" y="503350"/>
            <a:ext cx="3471300" cy="38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0000" dirty="0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rPr>
              <a:t>4</a:t>
            </a:r>
            <a:endParaRPr sz="20000" dirty="0">
              <a:solidFill>
                <a:schemeClr val="accent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45" name="Google Shape;145;p16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58330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0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dirty="0"/>
              <a:t>4. </a:t>
            </a:r>
            <a:r>
              <a:rPr lang="vi-VN" sz="3200" dirty="0" err="1"/>
              <a:t>Hướng</a:t>
            </a:r>
            <a:r>
              <a:rPr lang="vi-VN" sz="3200" dirty="0"/>
              <a:t> </a:t>
            </a:r>
            <a:r>
              <a:rPr lang="vi-VN" sz="3200" dirty="0" err="1"/>
              <a:t>phát</a:t>
            </a:r>
            <a:r>
              <a:rPr lang="vi-VN" sz="3200" dirty="0"/>
              <a:t> </a:t>
            </a:r>
            <a:r>
              <a:rPr lang="vi-VN" sz="3200" dirty="0" err="1"/>
              <a:t>triển</a:t>
            </a:r>
            <a:endParaRPr sz="3200" dirty="0"/>
          </a:p>
        </p:txBody>
      </p:sp>
      <p:grpSp>
        <p:nvGrpSpPr>
          <p:cNvPr id="191" name="Google Shape;191;p20"/>
          <p:cNvGrpSpPr/>
          <p:nvPr/>
        </p:nvGrpSpPr>
        <p:grpSpPr>
          <a:xfrm>
            <a:off x="333623" y="861852"/>
            <a:ext cx="366458" cy="366437"/>
            <a:chOff x="1923675" y="1633650"/>
            <a:chExt cx="436000" cy="435975"/>
          </a:xfrm>
        </p:grpSpPr>
        <p:sp>
          <p:nvSpPr>
            <p:cNvPr id="192" name="Google Shape;192;p20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0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0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0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0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0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" name="Google Shape;198;p20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5" name="Chỗ dành sẵn cho Văn bản 4">
            <a:extLst>
              <a:ext uri="{FF2B5EF4-FFF2-40B4-BE49-F238E27FC236}">
                <a16:creationId xmlns:a16="http://schemas.microsoft.com/office/drawing/2014/main" id="{C24C3F76-0649-49EE-B9E5-08643F380E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8150" y="1615717"/>
            <a:ext cx="4888213" cy="3158700"/>
          </a:xfrm>
        </p:spPr>
        <p:txBody>
          <a:bodyPr/>
          <a:lstStyle/>
          <a:p>
            <a:r>
              <a:rPr lang="vi-VN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Tối</a:t>
            </a:r>
            <a:r>
              <a:rPr lang="vi-VN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ưu </a:t>
            </a:r>
            <a:r>
              <a:rPr lang="vi-VN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việc</a:t>
            </a:r>
            <a:r>
              <a:rPr lang="vi-VN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nhận</a:t>
            </a:r>
            <a:r>
              <a:rPr lang="vi-VN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dạng</a:t>
            </a:r>
            <a:r>
              <a:rPr lang="vi-VN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nhiều</a:t>
            </a:r>
            <a:r>
              <a:rPr lang="vi-VN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ngôn </a:t>
            </a:r>
            <a:r>
              <a:rPr lang="vi-VN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ngữ</a:t>
            </a:r>
            <a:endParaRPr lang="vi-VN" dirty="0">
              <a:latin typeface="+mj-lt"/>
              <a:ea typeface="Roboto Slab" panose="020B0604020202020204" charset="0"/>
              <a:cs typeface="Calibri" panose="020F0502020204030204" pitchFamily="34" charset="0"/>
            </a:endParaRPr>
          </a:p>
          <a:p>
            <a:r>
              <a:rPr lang="vi-VN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Thêm </a:t>
            </a:r>
            <a:r>
              <a:rPr lang="vi-VN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bộ</a:t>
            </a:r>
            <a:r>
              <a:rPr lang="vi-VN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dịch</a:t>
            </a:r>
            <a:r>
              <a:rPr lang="vi-VN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thuật</a:t>
            </a:r>
            <a:endParaRPr lang="vi-VN" dirty="0">
              <a:latin typeface="+mj-lt"/>
              <a:ea typeface="Roboto Slab" panose="020B0604020202020204" charset="0"/>
              <a:cs typeface="Calibri" panose="020F0502020204030204" pitchFamily="34" charset="0"/>
            </a:endParaRPr>
          </a:p>
          <a:p>
            <a:r>
              <a:rPr lang="vi-VN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Tối</a:t>
            </a:r>
            <a:r>
              <a:rPr lang="vi-VN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ưu giao </a:t>
            </a:r>
            <a:r>
              <a:rPr lang="vi-VN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diện</a:t>
            </a:r>
            <a:endParaRPr lang="vi-VN" dirty="0">
              <a:latin typeface="+mj-lt"/>
              <a:ea typeface="Roboto Slab" panose="020B060402020202020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7903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5"/>
          <p:cNvSpPr txBox="1">
            <a:spLocks noGrp="1"/>
          </p:cNvSpPr>
          <p:nvPr>
            <p:ph type="subTitle" idx="4294967295"/>
          </p:nvPr>
        </p:nvSpPr>
        <p:spPr>
          <a:xfrm>
            <a:off x="685800" y="505225"/>
            <a:ext cx="7884600" cy="38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3200" b="1" dirty="0" err="1">
                <a:solidFill>
                  <a:schemeClr val="lt1"/>
                </a:solidFill>
                <a:latin typeface="Roboto Slab"/>
                <a:ea typeface="Roboto Slab"/>
                <a:sym typeface="Roboto Slab"/>
              </a:rPr>
              <a:t>Cảm</a:t>
            </a:r>
            <a:r>
              <a:rPr lang="vi-VN" sz="3200" b="1" dirty="0">
                <a:solidFill>
                  <a:schemeClr val="lt1"/>
                </a:solidFill>
                <a:latin typeface="Roboto Slab"/>
                <a:ea typeface="Roboto Slab"/>
                <a:sym typeface="Roboto Slab"/>
              </a:rPr>
              <a:t> ơn </a:t>
            </a:r>
            <a:r>
              <a:rPr lang="vi-VN" sz="3200" b="1" dirty="0" err="1">
                <a:solidFill>
                  <a:schemeClr val="lt1"/>
                </a:solidFill>
                <a:latin typeface="Roboto Slab"/>
                <a:ea typeface="Roboto Slab"/>
                <a:sym typeface="Roboto Slab"/>
              </a:rPr>
              <a:t>mọi</a:t>
            </a:r>
            <a:r>
              <a:rPr lang="vi-VN" sz="3200" b="1" dirty="0">
                <a:solidFill>
                  <a:schemeClr val="lt1"/>
                </a:solidFill>
                <a:latin typeface="Roboto Slab"/>
                <a:ea typeface="Roboto Slab"/>
                <a:sym typeface="Roboto Slab"/>
              </a:rPr>
              <a:t> </a:t>
            </a:r>
            <a:r>
              <a:rPr lang="vi-VN" sz="3200" b="1" dirty="0" err="1">
                <a:solidFill>
                  <a:schemeClr val="lt1"/>
                </a:solidFill>
                <a:latin typeface="Roboto Slab"/>
                <a:ea typeface="Roboto Slab"/>
                <a:sym typeface="Roboto Slab"/>
              </a:rPr>
              <a:t>người</a:t>
            </a:r>
            <a:r>
              <a:rPr lang="vi-VN" sz="3200" b="1" dirty="0">
                <a:solidFill>
                  <a:schemeClr val="lt1"/>
                </a:solidFill>
                <a:latin typeface="Roboto Slab"/>
                <a:ea typeface="Roboto Slab"/>
                <a:sym typeface="Roboto Slab"/>
              </a:rPr>
              <a:t> </a:t>
            </a:r>
            <a:r>
              <a:rPr lang="vi-VN" sz="3200" b="1" dirty="0" err="1">
                <a:solidFill>
                  <a:schemeClr val="lt1"/>
                </a:solidFill>
                <a:latin typeface="Roboto Slab"/>
                <a:ea typeface="Roboto Slab"/>
                <a:sym typeface="Roboto Slab"/>
              </a:rPr>
              <a:t>đã</a:t>
            </a:r>
            <a:r>
              <a:rPr lang="vi-VN" sz="3200" b="1" dirty="0">
                <a:solidFill>
                  <a:schemeClr val="lt1"/>
                </a:solidFill>
                <a:latin typeface="Roboto Slab"/>
                <a:ea typeface="Roboto Slab"/>
                <a:sym typeface="Roboto Slab"/>
              </a:rPr>
              <a:t> </a:t>
            </a:r>
            <a:r>
              <a:rPr lang="vi-VN" sz="3200" b="1" dirty="0" err="1">
                <a:solidFill>
                  <a:schemeClr val="lt1"/>
                </a:solidFill>
                <a:latin typeface="Roboto Slab"/>
                <a:ea typeface="Roboto Slab"/>
                <a:sym typeface="Roboto Slab"/>
              </a:rPr>
              <a:t>lắng</a:t>
            </a:r>
            <a:r>
              <a:rPr lang="vi-VN" sz="3200" b="1" dirty="0">
                <a:solidFill>
                  <a:schemeClr val="lt1"/>
                </a:solidFill>
                <a:latin typeface="Roboto Slab"/>
                <a:ea typeface="Roboto Slab"/>
                <a:sym typeface="Roboto Slab"/>
              </a:rPr>
              <a:t> nghe!</a:t>
            </a:r>
            <a:endParaRPr sz="5400" b="1" dirty="0">
              <a:solidFill>
                <a:srgbClr val="FFFFFF"/>
              </a:solidFill>
            </a:endParaRPr>
          </a:p>
        </p:txBody>
      </p:sp>
      <p:sp>
        <p:nvSpPr>
          <p:cNvPr id="405" name="Google Shape;405;p35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4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NỘI DUNG</a:t>
            </a:r>
            <a:endParaRPr sz="3200" dirty="0"/>
          </a:p>
        </p:txBody>
      </p:sp>
      <p:grpSp>
        <p:nvGrpSpPr>
          <p:cNvPr id="119" name="Google Shape;119;p14"/>
          <p:cNvGrpSpPr/>
          <p:nvPr/>
        </p:nvGrpSpPr>
        <p:grpSpPr>
          <a:xfrm>
            <a:off x="333623" y="861852"/>
            <a:ext cx="366458" cy="366437"/>
            <a:chOff x="1923675" y="1633650"/>
            <a:chExt cx="436000" cy="435975"/>
          </a:xfrm>
        </p:grpSpPr>
        <p:sp>
          <p:nvSpPr>
            <p:cNvPr id="120" name="Google Shape;120;p14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4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4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4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4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4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14"/>
          <p:cNvSpPr txBox="1"/>
          <p:nvPr/>
        </p:nvSpPr>
        <p:spPr>
          <a:xfrm>
            <a:off x="1146025" y="1926667"/>
            <a:ext cx="5054750" cy="2109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AutoNum type="arabicPeriod"/>
            </a:pPr>
            <a:r>
              <a:rPr lang="en-US" sz="2800" b="1" dirty="0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 </a:t>
            </a:r>
            <a:r>
              <a:rPr lang="en-US" sz="2800" b="1" dirty="0" err="1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Giới</a:t>
            </a:r>
            <a:r>
              <a:rPr lang="en-US" sz="2800" b="1" dirty="0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 </a:t>
            </a:r>
            <a:r>
              <a:rPr lang="en-US" sz="2800" b="1" dirty="0" err="1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thiệu</a:t>
            </a:r>
            <a:endParaRPr lang="en-US" sz="2800" b="1" dirty="0">
              <a:solidFill>
                <a:srgbClr val="114454"/>
              </a:solidFill>
              <a:latin typeface="Roboto Slab" panose="020B0604020202020204" charset="0"/>
              <a:ea typeface="Roboto Slab" panose="020B0604020202020204" charset="0"/>
              <a:cs typeface="Calibri" panose="020F0502020204030204" pitchFamily="34" charset="0"/>
              <a:sym typeface="Nixie One"/>
            </a:endParaRPr>
          </a:p>
          <a:p>
            <a:pPr marL="228600" lvl="0" indent="-228600">
              <a:spcBef>
                <a:spcPts val="600"/>
              </a:spcBef>
              <a:buAutoNum type="arabicPeriod"/>
            </a:pPr>
            <a:r>
              <a:rPr lang="en-US" sz="2800" b="1" dirty="0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 </a:t>
            </a:r>
            <a:r>
              <a:rPr lang="en-US" sz="2800" b="1" dirty="0" err="1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Tính</a:t>
            </a:r>
            <a:r>
              <a:rPr lang="en-US" sz="2800" b="1" dirty="0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 </a:t>
            </a:r>
            <a:r>
              <a:rPr lang="en-US" sz="2800" b="1" dirty="0" err="1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năng</a:t>
            </a:r>
            <a:endParaRPr lang="en-US" sz="2800" b="1" dirty="0">
              <a:solidFill>
                <a:srgbClr val="114454"/>
              </a:solidFill>
              <a:latin typeface="Roboto Slab" panose="020B0604020202020204" charset="0"/>
              <a:ea typeface="Roboto Slab" panose="020B0604020202020204" charset="0"/>
              <a:cs typeface="Calibri" panose="020F0502020204030204" pitchFamily="34" charset="0"/>
              <a:sym typeface="Nixie One"/>
            </a:endParaRPr>
          </a:p>
          <a:p>
            <a:pPr marL="228600" lvl="0" indent="-228600">
              <a:spcBef>
                <a:spcPts val="600"/>
              </a:spcBef>
              <a:buAutoNum type="arabicPeriod"/>
            </a:pPr>
            <a:r>
              <a:rPr lang="en-US" sz="2800" b="1" dirty="0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 Giao </a:t>
            </a:r>
            <a:r>
              <a:rPr lang="en-US" sz="2800" b="1" dirty="0" err="1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diện</a:t>
            </a:r>
            <a:endParaRPr lang="en-US" sz="2800" b="1" dirty="0">
              <a:solidFill>
                <a:srgbClr val="114454"/>
              </a:solidFill>
              <a:latin typeface="Roboto Slab" panose="020B0604020202020204" charset="0"/>
              <a:ea typeface="Roboto Slab" panose="020B0604020202020204" charset="0"/>
              <a:cs typeface="Calibri" panose="020F0502020204030204" pitchFamily="34" charset="0"/>
              <a:sym typeface="Nixie One"/>
            </a:endParaRPr>
          </a:p>
          <a:p>
            <a:pPr marL="228600" lvl="0" indent="-228600">
              <a:spcBef>
                <a:spcPts val="600"/>
              </a:spcBef>
              <a:buAutoNum type="arabicPeriod"/>
            </a:pPr>
            <a:r>
              <a:rPr lang="en-US" sz="2800" b="1" dirty="0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 </a:t>
            </a:r>
            <a:r>
              <a:rPr lang="en-US" sz="2800" b="1" dirty="0" err="1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Hướng</a:t>
            </a:r>
            <a:r>
              <a:rPr lang="en-US" sz="2800" b="1" dirty="0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 </a:t>
            </a:r>
            <a:r>
              <a:rPr lang="en-US" sz="2800" b="1" dirty="0" err="1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phát</a:t>
            </a:r>
            <a:r>
              <a:rPr lang="en-US" sz="2800" b="1" dirty="0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 </a:t>
            </a:r>
            <a:r>
              <a:rPr lang="en-US" sz="2800" b="1" dirty="0" err="1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triển</a:t>
            </a:r>
            <a:endParaRPr lang="en-US" sz="2800" b="1" dirty="0">
              <a:solidFill>
                <a:srgbClr val="114454"/>
              </a:solidFill>
              <a:latin typeface="Roboto Slab" panose="020B0604020202020204" charset="0"/>
              <a:ea typeface="Roboto Slab" panose="020B0604020202020204" charset="0"/>
              <a:cs typeface="Calibri" panose="020F0502020204030204" pitchFamily="34" charset="0"/>
              <a:sym typeface="Nixie One"/>
            </a:endParaRPr>
          </a:p>
        </p:txBody>
      </p:sp>
      <p:sp>
        <p:nvSpPr>
          <p:cNvPr id="129" name="Google Shape;129;p14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5"/>
          <p:cNvSpPr txBox="1">
            <a:spLocks noGrp="1"/>
          </p:cNvSpPr>
          <p:nvPr>
            <p:ph type="ctrTitle" idx="4294967295"/>
          </p:nvPr>
        </p:nvSpPr>
        <p:spPr>
          <a:xfrm>
            <a:off x="685800" y="499125"/>
            <a:ext cx="6593700" cy="7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1. Giới thiệu</a:t>
            </a:r>
            <a:endParaRPr sz="3200" dirty="0"/>
          </a:p>
        </p:txBody>
      </p:sp>
      <p:sp>
        <p:nvSpPr>
          <p:cNvPr id="135" name="Google Shape;135;p15"/>
          <p:cNvSpPr txBox="1">
            <a:spLocks noGrp="1"/>
          </p:cNvSpPr>
          <p:nvPr>
            <p:ph type="subTitle" idx="4294967295"/>
          </p:nvPr>
        </p:nvSpPr>
        <p:spPr>
          <a:xfrm>
            <a:off x="685800" y="1259025"/>
            <a:ext cx="4257229" cy="26866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Ứng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dụng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nhận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dạng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văn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bản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được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tạo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ra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để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chuyển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hình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ảnh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của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các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chữ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viết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tay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hoặc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đánh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máy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thành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các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văn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bản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tài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liệu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Ứng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dụng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ban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đầu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bắt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nguồn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từ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các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công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nghệ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điện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báo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và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tạo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ra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các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thiết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bị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đọc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cho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người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mù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.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endParaRPr sz="1600" b="1" dirty="0">
              <a:solidFill>
                <a:srgbClr val="FFFFFF"/>
              </a:solidFill>
              <a:latin typeface="Roboto Slab" panose="020B0604020202020204" charset="0"/>
              <a:ea typeface="Roboto Slab" panose="020B0604020202020204" charset="0"/>
            </a:endParaRPr>
          </a:p>
        </p:txBody>
      </p:sp>
      <p:sp>
        <p:nvSpPr>
          <p:cNvPr id="137" name="Google Shape;137;p15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2" name="Hình ảnh 1">
            <a:extLst>
              <a:ext uri="{FF2B5EF4-FFF2-40B4-BE49-F238E27FC236}">
                <a16:creationId xmlns:a16="http://schemas.microsoft.com/office/drawing/2014/main" id="{1261135E-CA8B-4399-BA9C-34DF634B4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5898" y="1798523"/>
            <a:ext cx="4000948" cy="125659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5"/>
          <p:cNvSpPr txBox="1">
            <a:spLocks noGrp="1"/>
          </p:cNvSpPr>
          <p:nvPr>
            <p:ph type="ctrTitle" idx="4294967295"/>
          </p:nvPr>
        </p:nvSpPr>
        <p:spPr>
          <a:xfrm>
            <a:off x="685800" y="499125"/>
            <a:ext cx="6593700" cy="7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1. Giới thiệu</a:t>
            </a:r>
            <a:endParaRPr sz="3200" dirty="0"/>
          </a:p>
        </p:txBody>
      </p:sp>
      <p:sp>
        <p:nvSpPr>
          <p:cNvPr id="135" name="Google Shape;135;p15"/>
          <p:cNvSpPr txBox="1">
            <a:spLocks noGrp="1"/>
          </p:cNvSpPr>
          <p:nvPr>
            <p:ph type="subTitle" idx="4294967295"/>
          </p:nvPr>
        </p:nvSpPr>
        <p:spPr>
          <a:xfrm>
            <a:off x="685800" y="1259025"/>
            <a:ext cx="4929188" cy="26866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just">
              <a:buNone/>
            </a:pP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Các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tính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năng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của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ứng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dụng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:</a:t>
            </a:r>
          </a:p>
          <a:p>
            <a:pPr marL="285750" indent="-285750" algn="just"/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Trích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xuất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văn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bản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từ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hình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ảnh</a:t>
            </a:r>
            <a:endParaRPr lang="en-US" sz="1600" b="1" dirty="0">
              <a:solidFill>
                <a:srgbClr val="FFFFFF"/>
              </a:solidFill>
              <a:latin typeface="Roboto Slab" panose="020B0604020202020204" charset="0"/>
              <a:ea typeface="Roboto Slab" panose="020B0604020202020204" charset="0"/>
            </a:endParaRPr>
          </a:p>
          <a:p>
            <a:pPr marL="285750" indent="-285750" algn="just"/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Truy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cập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nội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dung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màn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hình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(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chụp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màn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hình</a:t>
            </a:r>
            <a:r>
              <a:rPr lang="en-US" sz="1600" b="1" dirty="0">
                <a:solidFill>
                  <a:srgbClr val="FFFFFF"/>
                </a:solidFill>
                <a:latin typeface="Roboto Slab" panose="020B0604020202020204" charset="0"/>
                <a:ea typeface="Roboto Slab" panose="020B0604020202020204" charset="0"/>
              </a:rPr>
              <a:t>)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endParaRPr sz="1600" b="1" dirty="0">
              <a:solidFill>
                <a:srgbClr val="FFFFFF"/>
              </a:solidFill>
              <a:latin typeface="Roboto Slab" panose="020B0604020202020204" charset="0"/>
              <a:ea typeface="Roboto Slab" panose="020B0604020202020204" charset="0"/>
            </a:endParaRPr>
          </a:p>
        </p:txBody>
      </p:sp>
      <p:sp>
        <p:nvSpPr>
          <p:cNvPr id="137" name="Google Shape;137;p15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786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0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dirty="0"/>
              <a:t>2. </a:t>
            </a:r>
            <a:r>
              <a:rPr lang="vi-VN" sz="3200" dirty="0" err="1"/>
              <a:t>Tính</a:t>
            </a:r>
            <a:r>
              <a:rPr lang="vi-VN" sz="3200" dirty="0"/>
              <a:t> năng</a:t>
            </a:r>
            <a:endParaRPr sz="3200" dirty="0"/>
          </a:p>
        </p:txBody>
      </p:sp>
      <p:grpSp>
        <p:nvGrpSpPr>
          <p:cNvPr id="191" name="Google Shape;191;p20"/>
          <p:cNvGrpSpPr/>
          <p:nvPr/>
        </p:nvGrpSpPr>
        <p:grpSpPr>
          <a:xfrm>
            <a:off x="333623" y="861852"/>
            <a:ext cx="366458" cy="366437"/>
            <a:chOff x="1923675" y="1633650"/>
            <a:chExt cx="436000" cy="435975"/>
          </a:xfrm>
        </p:grpSpPr>
        <p:sp>
          <p:nvSpPr>
            <p:cNvPr id="192" name="Google Shape;192;p20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0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0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0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0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0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" name="Google Shape;198;p20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5" name="Chỗ dành sẵn cho Văn bản 4">
            <a:extLst>
              <a:ext uri="{FF2B5EF4-FFF2-40B4-BE49-F238E27FC236}">
                <a16:creationId xmlns:a16="http://schemas.microsoft.com/office/drawing/2014/main" id="{C24C3F76-0649-49EE-B9E5-08643F380E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8150" y="1615717"/>
            <a:ext cx="3432311" cy="3158700"/>
          </a:xfrm>
        </p:spPr>
        <p:txBody>
          <a:bodyPr/>
          <a:lstStyle/>
          <a:p>
            <a:pPr marL="101600" indent="0">
              <a:buNone/>
            </a:pPr>
            <a:r>
              <a:rPr lang="vi-VN" b="1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Trích</a:t>
            </a:r>
            <a:r>
              <a:rPr lang="vi-VN" b="1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b="1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xuất</a:t>
            </a:r>
            <a:r>
              <a:rPr lang="vi-VN" b="1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văn </a:t>
            </a:r>
            <a:r>
              <a:rPr lang="vi-VN" b="1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bản</a:t>
            </a:r>
            <a:r>
              <a:rPr lang="vi-VN" b="1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b="1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từ</a:t>
            </a:r>
            <a:r>
              <a:rPr lang="vi-VN" b="1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b="1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hình</a:t>
            </a:r>
            <a:r>
              <a:rPr lang="vi-VN" b="1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b="1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ảnh</a:t>
            </a:r>
            <a:r>
              <a:rPr lang="vi-VN" b="1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:</a:t>
            </a:r>
          </a:p>
          <a:p>
            <a:pPr algn="just"/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Sau khi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mở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ảnh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,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chọn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vùng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cần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chuyển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đổi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sang văn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bản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.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Ứng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dụng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sẽ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tự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động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chuyển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vùng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đó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sang văn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bản</a:t>
            </a:r>
            <a:endParaRPr lang="vi-VN" sz="1800" dirty="0">
              <a:latin typeface="+mj-lt"/>
              <a:ea typeface="Roboto Slab" panose="020B060402020202020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7F538BB-2C3E-4D20-849D-F3948D85A5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3352" y="1615717"/>
            <a:ext cx="5052498" cy="24919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C5D55FE-4C5D-478A-8349-879CD8DF21DB}"/>
              </a:ext>
            </a:extLst>
          </p:cNvPr>
          <p:cNvSpPr txBox="1"/>
          <p:nvPr/>
        </p:nvSpPr>
        <p:spPr>
          <a:xfrm>
            <a:off x="4562238" y="4257674"/>
            <a:ext cx="3514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i="1" dirty="0" err="1">
                <a:latin typeface="+mj-lt"/>
              </a:rPr>
              <a:t>Hình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ảnh</a:t>
            </a:r>
            <a:r>
              <a:rPr lang="vi-VN" i="1" dirty="0">
                <a:latin typeface="+mj-lt"/>
              </a:rPr>
              <a:t> minh </a:t>
            </a:r>
            <a:r>
              <a:rPr lang="vi-VN" i="1" dirty="0" err="1">
                <a:latin typeface="+mj-lt"/>
              </a:rPr>
              <a:t>hoạ</a:t>
            </a:r>
            <a:r>
              <a:rPr lang="vi-VN" i="1" dirty="0">
                <a:latin typeface="+mj-lt"/>
              </a:rPr>
              <a:t> </a:t>
            </a:r>
            <a:r>
              <a:rPr lang="vi-VN" i="1" dirty="0" err="1">
                <a:latin typeface="+mj-lt"/>
              </a:rPr>
              <a:t>tính</a:t>
            </a:r>
            <a:r>
              <a:rPr lang="vi-VN" i="1" dirty="0">
                <a:latin typeface="+mj-lt"/>
              </a:rPr>
              <a:t> năng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0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dirty="0"/>
              <a:t>2. </a:t>
            </a:r>
            <a:r>
              <a:rPr lang="vi-VN" sz="3200" dirty="0" err="1"/>
              <a:t>Tính</a:t>
            </a:r>
            <a:r>
              <a:rPr lang="vi-VN" sz="3200" dirty="0"/>
              <a:t> năng</a:t>
            </a:r>
            <a:endParaRPr sz="3200" dirty="0"/>
          </a:p>
        </p:txBody>
      </p:sp>
      <p:grpSp>
        <p:nvGrpSpPr>
          <p:cNvPr id="191" name="Google Shape;191;p20"/>
          <p:cNvGrpSpPr/>
          <p:nvPr/>
        </p:nvGrpSpPr>
        <p:grpSpPr>
          <a:xfrm>
            <a:off x="333623" y="861852"/>
            <a:ext cx="366458" cy="366437"/>
            <a:chOff x="1923675" y="1633650"/>
            <a:chExt cx="436000" cy="435975"/>
          </a:xfrm>
        </p:grpSpPr>
        <p:sp>
          <p:nvSpPr>
            <p:cNvPr id="192" name="Google Shape;192;p20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0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0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0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0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0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" name="Google Shape;198;p20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5" name="Chỗ dành sẵn cho Văn bản 4">
            <a:extLst>
              <a:ext uri="{FF2B5EF4-FFF2-40B4-BE49-F238E27FC236}">
                <a16:creationId xmlns:a16="http://schemas.microsoft.com/office/drawing/2014/main" id="{C24C3F76-0649-49EE-B9E5-08643F380E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8150" y="1615717"/>
            <a:ext cx="3208801" cy="3158700"/>
          </a:xfrm>
        </p:spPr>
        <p:txBody>
          <a:bodyPr/>
          <a:lstStyle/>
          <a:p>
            <a:pPr marL="101600" indent="0">
              <a:buNone/>
            </a:pPr>
            <a:r>
              <a:rPr lang="vi-VN" b="1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Truy </a:t>
            </a:r>
            <a:r>
              <a:rPr lang="vi-VN" b="1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cập</a:t>
            </a:r>
            <a:r>
              <a:rPr lang="vi-VN" b="1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b="1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nội</a:t>
            </a:r>
            <a:r>
              <a:rPr lang="vi-VN" b="1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dung trong </a:t>
            </a:r>
            <a:r>
              <a:rPr lang="vi-VN" b="1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màn</a:t>
            </a:r>
            <a:r>
              <a:rPr lang="vi-VN" b="1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b="1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hình</a:t>
            </a:r>
            <a:r>
              <a:rPr lang="vi-VN" b="1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:</a:t>
            </a:r>
          </a:p>
          <a:p>
            <a:pPr algn="just"/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Nhấn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nút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Capture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Screen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,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ứng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dụng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cho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phép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chụp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màn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hình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và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lưu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ảnh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dưới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tên “Screenshot.png”.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2B179C-9D7B-4998-B29C-7CD7E84C67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3941" y="1615717"/>
            <a:ext cx="5171909" cy="27637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530685F-3571-439A-986A-C2511D7C5326}"/>
              </a:ext>
            </a:extLst>
          </p:cNvPr>
          <p:cNvSpPr txBox="1"/>
          <p:nvPr/>
        </p:nvSpPr>
        <p:spPr>
          <a:xfrm>
            <a:off x="4043363" y="4448100"/>
            <a:ext cx="4536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chụp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bởi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vi-VN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00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0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dirty="0"/>
              <a:t>2. </a:t>
            </a:r>
            <a:r>
              <a:rPr lang="vi-VN" sz="3200" dirty="0" err="1"/>
              <a:t>Tính</a:t>
            </a:r>
            <a:r>
              <a:rPr lang="vi-VN" sz="3200" dirty="0"/>
              <a:t> năng</a:t>
            </a:r>
            <a:endParaRPr sz="3200" dirty="0"/>
          </a:p>
        </p:txBody>
      </p:sp>
      <p:grpSp>
        <p:nvGrpSpPr>
          <p:cNvPr id="191" name="Google Shape;191;p20"/>
          <p:cNvGrpSpPr/>
          <p:nvPr/>
        </p:nvGrpSpPr>
        <p:grpSpPr>
          <a:xfrm>
            <a:off x="333623" y="861852"/>
            <a:ext cx="366458" cy="366437"/>
            <a:chOff x="1923675" y="1633650"/>
            <a:chExt cx="436000" cy="435975"/>
          </a:xfrm>
        </p:grpSpPr>
        <p:sp>
          <p:nvSpPr>
            <p:cNvPr id="192" name="Google Shape;192;p20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0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0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0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0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0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" name="Google Shape;198;p20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5" name="Chỗ dành sẵn cho Văn bản 4">
            <a:extLst>
              <a:ext uri="{FF2B5EF4-FFF2-40B4-BE49-F238E27FC236}">
                <a16:creationId xmlns:a16="http://schemas.microsoft.com/office/drawing/2014/main" id="{C24C3F76-0649-49EE-B9E5-08643F380E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8150" y="1615717"/>
            <a:ext cx="3730925" cy="3158700"/>
          </a:xfrm>
        </p:spPr>
        <p:txBody>
          <a:bodyPr/>
          <a:lstStyle/>
          <a:p>
            <a:pPr marL="101600" indent="0">
              <a:buNone/>
            </a:pPr>
            <a:r>
              <a:rPr lang="vi-VN" b="1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Các</a:t>
            </a:r>
            <a:r>
              <a:rPr lang="vi-VN" b="1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b="1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tính</a:t>
            </a:r>
            <a:r>
              <a:rPr lang="vi-VN" b="1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năng </a:t>
            </a:r>
            <a:r>
              <a:rPr lang="vi-VN" b="1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khác</a:t>
            </a:r>
            <a:r>
              <a:rPr lang="vi-VN" b="1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:</a:t>
            </a:r>
          </a:p>
          <a:p>
            <a:pPr algn="just"/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Điều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chỉnh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kích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cỡ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của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ảnh</a:t>
            </a:r>
            <a:endParaRPr lang="vi-VN" sz="1800" dirty="0">
              <a:latin typeface="+mj-lt"/>
              <a:ea typeface="Roboto Slab" panose="020B0604020202020204" charset="0"/>
              <a:cs typeface="Calibri" panose="020F0502020204030204" pitchFamily="34" charset="0"/>
            </a:endParaRPr>
          </a:p>
          <a:p>
            <a:pPr algn="just"/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Chỉnh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sửa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văn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bản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đầu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ra</a:t>
            </a:r>
          </a:p>
          <a:p>
            <a:pPr algn="just"/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Có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thể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nhận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dạng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nhiều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ngôn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ngữ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</a:t>
            </a:r>
            <a:r>
              <a:rPr lang="vi-VN" sz="1800" dirty="0" err="1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khác</a:t>
            </a:r>
            <a:r>
              <a:rPr lang="vi-VN" sz="1800" dirty="0">
                <a:latin typeface="+mj-lt"/>
                <a:ea typeface="Roboto Slab" panose="020B0604020202020204" charset="0"/>
                <a:cs typeface="Calibri" panose="020F0502020204030204" pitchFamily="34" charset="0"/>
              </a:rPr>
              <a:t> nhau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EACCE5-4E3A-49F6-9C6D-25FB3CB7B0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302250"/>
            <a:ext cx="4020346" cy="2660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263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8"/>
          <p:cNvSpPr txBox="1">
            <a:spLocks noGrp="1"/>
          </p:cNvSpPr>
          <p:nvPr>
            <p:ph type="title"/>
          </p:nvPr>
        </p:nvSpPr>
        <p:spPr>
          <a:xfrm>
            <a:off x="1022329" y="523040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dirty="0"/>
              <a:t>3</a:t>
            </a:r>
            <a:r>
              <a:rPr lang="en" sz="3200" dirty="0"/>
              <a:t>. Giao diện</a:t>
            </a:r>
            <a:endParaRPr sz="3200" dirty="0"/>
          </a:p>
        </p:txBody>
      </p:sp>
      <p:grpSp>
        <p:nvGrpSpPr>
          <p:cNvPr id="158" name="Google Shape;158;p18"/>
          <p:cNvGrpSpPr/>
          <p:nvPr/>
        </p:nvGrpSpPr>
        <p:grpSpPr>
          <a:xfrm>
            <a:off x="333623" y="861852"/>
            <a:ext cx="366458" cy="366437"/>
            <a:chOff x="1923675" y="1633650"/>
            <a:chExt cx="436000" cy="435975"/>
          </a:xfrm>
        </p:grpSpPr>
        <p:sp>
          <p:nvSpPr>
            <p:cNvPr id="159" name="Google Shape;159;p18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8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8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8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8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8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" name="Google Shape;165;p18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5" name="Google Shape;126;p14">
            <a:extLst>
              <a:ext uri="{FF2B5EF4-FFF2-40B4-BE49-F238E27FC236}">
                <a16:creationId xmlns:a16="http://schemas.microsoft.com/office/drawing/2014/main" id="{9ADD28C0-0E89-4084-A507-40D091C2289B}"/>
              </a:ext>
            </a:extLst>
          </p:cNvPr>
          <p:cNvSpPr txBox="1"/>
          <p:nvPr/>
        </p:nvSpPr>
        <p:spPr>
          <a:xfrm>
            <a:off x="298150" y="1551740"/>
            <a:ext cx="3016550" cy="3495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just" rtl="0">
              <a:spcBef>
                <a:spcPts val="600"/>
              </a:spcBef>
              <a:spcAft>
                <a:spcPts val="0"/>
              </a:spcAft>
            </a:pPr>
            <a:r>
              <a:rPr lang="en-US" sz="1800" b="1" dirty="0" err="1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Cửa</a:t>
            </a:r>
            <a:r>
              <a:rPr lang="en-US" sz="1800" b="1" dirty="0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 </a:t>
            </a:r>
            <a:r>
              <a:rPr lang="en-US" sz="1800" b="1" dirty="0" err="1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sổ</a:t>
            </a:r>
            <a:r>
              <a:rPr lang="en-US" sz="1800" b="1" dirty="0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 </a:t>
            </a:r>
            <a:r>
              <a:rPr lang="en-US" sz="1800" b="1" dirty="0" err="1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ứng</a:t>
            </a:r>
            <a:r>
              <a:rPr lang="en-US" sz="1800" b="1" dirty="0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 </a:t>
            </a:r>
            <a:r>
              <a:rPr lang="en-US" sz="1800" b="1" dirty="0" err="1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dụng</a:t>
            </a:r>
            <a:r>
              <a:rPr lang="en-US" sz="1800" b="1" dirty="0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 </a:t>
            </a:r>
            <a:r>
              <a:rPr lang="en-US" sz="1800" b="1" dirty="0" err="1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sẽ</a:t>
            </a:r>
            <a:r>
              <a:rPr lang="en-US" sz="1800" b="1" dirty="0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 </a:t>
            </a:r>
            <a:r>
              <a:rPr lang="en-US" sz="1800" b="1" dirty="0" err="1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gồm</a:t>
            </a:r>
            <a:r>
              <a:rPr lang="en-US" sz="1800" b="1" dirty="0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 3 </a:t>
            </a:r>
            <a:r>
              <a:rPr lang="en-US" sz="1800" b="1" dirty="0" err="1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phần</a:t>
            </a:r>
            <a:r>
              <a:rPr lang="en-US" sz="1800" b="1" dirty="0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 </a:t>
            </a:r>
            <a:r>
              <a:rPr lang="en-US" sz="1800" b="1" dirty="0" err="1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chính</a:t>
            </a:r>
            <a:r>
              <a:rPr lang="en-US" sz="1800" b="1" dirty="0">
                <a:solidFill>
                  <a:srgbClr val="114454"/>
                </a:solidFill>
                <a:latin typeface="Roboto Slab" panose="020B0604020202020204" charset="0"/>
                <a:ea typeface="Roboto Slab" panose="020B0604020202020204" charset="0"/>
                <a:cs typeface="Calibri" panose="020F0502020204030204" pitchFamily="34" charset="0"/>
                <a:sym typeface="Nixie One"/>
              </a:rPr>
              <a:t>:</a:t>
            </a:r>
          </a:p>
          <a:p>
            <a:pPr marL="285750" lvl="0" indent="-285750" algn="just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rgbClr val="114454"/>
                </a:solidFill>
                <a:latin typeface="Times New Roman" panose="02020603050405020304" pitchFamily="18" charset="0"/>
                <a:ea typeface="Roboto Slab" panose="020B0604020202020204" charset="0"/>
                <a:cs typeface="Times New Roman" panose="02020603050405020304" pitchFamily="18" charset="0"/>
                <a:sym typeface="Nixie One"/>
              </a:rPr>
              <a:t>Vùng</a:t>
            </a:r>
            <a:r>
              <a:rPr lang="en-US" sz="1800" dirty="0">
                <a:solidFill>
                  <a:srgbClr val="114454"/>
                </a:solidFill>
                <a:latin typeface="Times New Roman" panose="02020603050405020304" pitchFamily="18" charset="0"/>
                <a:ea typeface="Roboto Slab" panose="020B0604020202020204" charset="0"/>
                <a:cs typeface="Times New Roman" panose="02020603050405020304" pitchFamily="18" charset="0"/>
                <a:sym typeface="Nixie One"/>
              </a:rPr>
              <a:t> </a:t>
            </a:r>
            <a:r>
              <a:rPr lang="en-US" sz="1800" dirty="0" err="1">
                <a:solidFill>
                  <a:srgbClr val="114454"/>
                </a:solidFill>
                <a:latin typeface="Times New Roman" panose="02020603050405020304" pitchFamily="18" charset="0"/>
                <a:ea typeface="Roboto Slab" panose="020B0604020202020204" charset="0"/>
                <a:cs typeface="Times New Roman" panose="02020603050405020304" pitchFamily="18" charset="0"/>
                <a:sym typeface="Nixie One"/>
              </a:rPr>
              <a:t>ảnh</a:t>
            </a:r>
            <a:r>
              <a:rPr lang="en-US" sz="1800" dirty="0">
                <a:solidFill>
                  <a:srgbClr val="114454"/>
                </a:solidFill>
                <a:latin typeface="Times New Roman" panose="02020603050405020304" pitchFamily="18" charset="0"/>
                <a:ea typeface="Roboto Slab" panose="020B0604020202020204" charset="0"/>
                <a:cs typeface="Times New Roman" panose="02020603050405020304" pitchFamily="18" charset="0"/>
                <a:sym typeface="Nixie One"/>
              </a:rPr>
              <a:t> </a:t>
            </a:r>
            <a:r>
              <a:rPr lang="en-US" sz="1800" dirty="0" err="1">
                <a:solidFill>
                  <a:srgbClr val="114454"/>
                </a:solidFill>
                <a:latin typeface="Times New Roman" panose="02020603050405020304" pitchFamily="18" charset="0"/>
                <a:ea typeface="Roboto Slab" panose="020B0604020202020204" charset="0"/>
                <a:cs typeface="Times New Roman" panose="02020603050405020304" pitchFamily="18" charset="0"/>
                <a:sym typeface="Nixie One"/>
              </a:rPr>
              <a:t>đầu</a:t>
            </a:r>
            <a:r>
              <a:rPr lang="en-US" sz="1800" dirty="0">
                <a:solidFill>
                  <a:srgbClr val="114454"/>
                </a:solidFill>
                <a:latin typeface="Times New Roman" panose="02020603050405020304" pitchFamily="18" charset="0"/>
                <a:ea typeface="Roboto Slab" panose="020B0604020202020204" charset="0"/>
                <a:cs typeface="Times New Roman" panose="02020603050405020304" pitchFamily="18" charset="0"/>
                <a:sym typeface="Nixie One"/>
              </a:rPr>
              <a:t> </a:t>
            </a:r>
            <a:r>
              <a:rPr lang="en-US" sz="1800" dirty="0" err="1">
                <a:solidFill>
                  <a:srgbClr val="114454"/>
                </a:solidFill>
                <a:latin typeface="Times New Roman" panose="02020603050405020304" pitchFamily="18" charset="0"/>
                <a:ea typeface="Roboto Slab" panose="020B0604020202020204" charset="0"/>
                <a:cs typeface="Times New Roman" panose="02020603050405020304" pitchFamily="18" charset="0"/>
                <a:sym typeface="Nixie One"/>
              </a:rPr>
              <a:t>vào</a:t>
            </a:r>
            <a:endParaRPr lang="en-US" sz="1800" dirty="0">
              <a:solidFill>
                <a:srgbClr val="114454"/>
              </a:solidFill>
              <a:latin typeface="Times New Roman" panose="02020603050405020304" pitchFamily="18" charset="0"/>
              <a:ea typeface="Roboto Slab" panose="020B0604020202020204" charset="0"/>
              <a:cs typeface="Times New Roman" panose="02020603050405020304" pitchFamily="18" charset="0"/>
              <a:sym typeface="Nixie One"/>
            </a:endParaRPr>
          </a:p>
          <a:p>
            <a:pPr marL="285750" lvl="0" indent="-285750" algn="just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rgbClr val="114454"/>
                </a:solidFill>
                <a:latin typeface="Times New Roman" panose="02020603050405020304" pitchFamily="18" charset="0"/>
                <a:ea typeface="Roboto Slab" panose="020B0604020202020204" charset="0"/>
                <a:cs typeface="Times New Roman" panose="02020603050405020304" pitchFamily="18" charset="0"/>
                <a:sym typeface="Nixie One"/>
              </a:rPr>
              <a:t>Vùng</a:t>
            </a:r>
            <a:r>
              <a:rPr lang="en-US" sz="1800" dirty="0">
                <a:solidFill>
                  <a:srgbClr val="114454"/>
                </a:solidFill>
                <a:latin typeface="Times New Roman" panose="02020603050405020304" pitchFamily="18" charset="0"/>
                <a:ea typeface="Roboto Slab" panose="020B0604020202020204" charset="0"/>
                <a:cs typeface="Times New Roman" panose="02020603050405020304" pitchFamily="18" charset="0"/>
                <a:sym typeface="Nixie One"/>
              </a:rPr>
              <a:t> </a:t>
            </a:r>
            <a:r>
              <a:rPr lang="en-US" sz="1800" dirty="0" err="1">
                <a:solidFill>
                  <a:srgbClr val="114454"/>
                </a:solidFill>
                <a:latin typeface="Times New Roman" panose="02020603050405020304" pitchFamily="18" charset="0"/>
                <a:ea typeface="Roboto Slab" panose="020B0604020202020204" charset="0"/>
                <a:cs typeface="Times New Roman" panose="02020603050405020304" pitchFamily="18" charset="0"/>
                <a:sym typeface="Nixie One"/>
              </a:rPr>
              <a:t>văn</a:t>
            </a:r>
            <a:r>
              <a:rPr lang="en-US" sz="1800" dirty="0">
                <a:solidFill>
                  <a:srgbClr val="114454"/>
                </a:solidFill>
                <a:latin typeface="Times New Roman" panose="02020603050405020304" pitchFamily="18" charset="0"/>
                <a:ea typeface="Roboto Slab" panose="020B0604020202020204" charset="0"/>
                <a:cs typeface="Times New Roman" panose="02020603050405020304" pitchFamily="18" charset="0"/>
                <a:sym typeface="Nixie One"/>
              </a:rPr>
              <a:t> </a:t>
            </a:r>
            <a:r>
              <a:rPr lang="en-US" sz="1800" dirty="0" err="1">
                <a:solidFill>
                  <a:srgbClr val="114454"/>
                </a:solidFill>
                <a:latin typeface="Times New Roman" panose="02020603050405020304" pitchFamily="18" charset="0"/>
                <a:ea typeface="Roboto Slab" panose="020B0604020202020204" charset="0"/>
                <a:cs typeface="Times New Roman" panose="02020603050405020304" pitchFamily="18" charset="0"/>
                <a:sym typeface="Nixie One"/>
              </a:rPr>
              <a:t>bản</a:t>
            </a:r>
            <a:endParaRPr lang="en-US" sz="1800" dirty="0">
              <a:solidFill>
                <a:srgbClr val="114454"/>
              </a:solidFill>
              <a:latin typeface="Times New Roman" panose="02020603050405020304" pitchFamily="18" charset="0"/>
              <a:ea typeface="Roboto Slab" panose="020B0604020202020204" charset="0"/>
              <a:cs typeface="Times New Roman" panose="02020603050405020304" pitchFamily="18" charset="0"/>
              <a:sym typeface="Nixie One"/>
            </a:endParaRPr>
          </a:p>
          <a:p>
            <a:pPr marL="285750" lvl="0" indent="-285750" algn="just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114454"/>
                </a:solidFill>
                <a:latin typeface="Times New Roman" panose="02020603050405020304" pitchFamily="18" charset="0"/>
                <a:ea typeface="Roboto Slab" panose="020B0604020202020204" charset="0"/>
                <a:cs typeface="Times New Roman" panose="02020603050405020304" pitchFamily="18" charset="0"/>
                <a:sym typeface="Nixie One"/>
              </a:rPr>
              <a:t>Thanh </a:t>
            </a:r>
            <a:r>
              <a:rPr lang="en-US" sz="1800" dirty="0" err="1">
                <a:solidFill>
                  <a:srgbClr val="114454"/>
                </a:solidFill>
                <a:latin typeface="Times New Roman" panose="02020603050405020304" pitchFamily="18" charset="0"/>
                <a:ea typeface="Roboto Slab" panose="020B0604020202020204" charset="0"/>
                <a:cs typeface="Times New Roman" panose="02020603050405020304" pitchFamily="18" charset="0"/>
                <a:sym typeface="Nixie One"/>
              </a:rPr>
              <a:t>công</a:t>
            </a:r>
            <a:r>
              <a:rPr lang="en-US" sz="1800" dirty="0">
                <a:solidFill>
                  <a:srgbClr val="114454"/>
                </a:solidFill>
                <a:latin typeface="Times New Roman" panose="02020603050405020304" pitchFamily="18" charset="0"/>
                <a:ea typeface="Roboto Slab" panose="020B0604020202020204" charset="0"/>
                <a:cs typeface="Times New Roman" panose="02020603050405020304" pitchFamily="18" charset="0"/>
                <a:sym typeface="Nixie One"/>
              </a:rPr>
              <a:t> </a:t>
            </a:r>
            <a:r>
              <a:rPr lang="en-US" sz="1800" dirty="0" err="1">
                <a:solidFill>
                  <a:srgbClr val="114454"/>
                </a:solidFill>
                <a:latin typeface="Times New Roman" panose="02020603050405020304" pitchFamily="18" charset="0"/>
                <a:ea typeface="Roboto Slab" panose="020B0604020202020204" charset="0"/>
                <a:cs typeface="Times New Roman" panose="02020603050405020304" pitchFamily="18" charset="0"/>
                <a:sym typeface="Nixie One"/>
              </a:rPr>
              <a:t>cụ</a:t>
            </a:r>
            <a:endParaRPr lang="en-US" sz="1800" dirty="0">
              <a:solidFill>
                <a:srgbClr val="114454"/>
              </a:solidFill>
              <a:latin typeface="Times New Roman" panose="02020603050405020304" pitchFamily="18" charset="0"/>
              <a:ea typeface="Roboto Slab" panose="020B0604020202020204" charset="0"/>
              <a:cs typeface="Times New Roman" panose="02020603050405020304" pitchFamily="18" charset="0"/>
              <a:sym typeface="Nixie One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CF13F9-2525-4480-9B09-766FD91D39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0199" y="285748"/>
            <a:ext cx="4653689" cy="4533652"/>
          </a:xfrm>
          <a:prstGeom prst="rect">
            <a:avLst/>
          </a:prstGeom>
        </p:spPr>
      </p:pic>
      <p:sp>
        <p:nvSpPr>
          <p:cNvPr id="4" name="Speech Bubble: Oval 3">
            <a:extLst>
              <a:ext uri="{FF2B5EF4-FFF2-40B4-BE49-F238E27FC236}">
                <a16:creationId xmlns:a16="http://schemas.microsoft.com/office/drawing/2014/main" id="{60D6B549-2D54-46EA-AB19-6B6F008A1325}"/>
              </a:ext>
            </a:extLst>
          </p:cNvPr>
          <p:cNvSpPr/>
          <p:nvPr/>
        </p:nvSpPr>
        <p:spPr>
          <a:xfrm>
            <a:off x="7722393" y="389162"/>
            <a:ext cx="1284638" cy="743981"/>
          </a:xfrm>
          <a:prstGeom prst="wedgeEllipseCallout">
            <a:avLst>
              <a:gd name="adj1" fmla="val -71310"/>
              <a:gd name="adj2" fmla="val 56966"/>
            </a:avLst>
          </a:prstGeom>
          <a:ln w="31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Vùng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endParaRPr lang="vi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peech Bubble: Oval 15">
            <a:extLst>
              <a:ext uri="{FF2B5EF4-FFF2-40B4-BE49-F238E27FC236}">
                <a16:creationId xmlns:a16="http://schemas.microsoft.com/office/drawing/2014/main" id="{17F62683-DE85-4620-99F8-86BEA251BF8A}"/>
              </a:ext>
            </a:extLst>
          </p:cNvPr>
          <p:cNvSpPr/>
          <p:nvPr/>
        </p:nvSpPr>
        <p:spPr>
          <a:xfrm>
            <a:off x="7781925" y="3591943"/>
            <a:ext cx="1284638" cy="743981"/>
          </a:xfrm>
          <a:prstGeom prst="wedgeEllipseCallout">
            <a:avLst>
              <a:gd name="adj1" fmla="val -71310"/>
              <a:gd name="adj2" fmla="val 56966"/>
            </a:avLst>
          </a:prstGeom>
          <a:ln w="31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Vùng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endParaRPr lang="vi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peech Bubble: Oval 16">
            <a:extLst>
              <a:ext uri="{FF2B5EF4-FFF2-40B4-BE49-F238E27FC236}">
                <a16:creationId xmlns:a16="http://schemas.microsoft.com/office/drawing/2014/main" id="{2CB0FF37-A7EF-4FBD-9434-D4DB6D71FC6E}"/>
              </a:ext>
            </a:extLst>
          </p:cNvPr>
          <p:cNvSpPr/>
          <p:nvPr/>
        </p:nvSpPr>
        <p:spPr>
          <a:xfrm>
            <a:off x="7781925" y="2232290"/>
            <a:ext cx="1284638" cy="743981"/>
          </a:xfrm>
          <a:prstGeom prst="wedgeEllipseCallout">
            <a:avLst>
              <a:gd name="adj1" fmla="val -150831"/>
              <a:gd name="adj2" fmla="val 64648"/>
            </a:avLst>
          </a:prstGeom>
          <a:ln w="31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Thanh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endParaRPr lang="vi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3"/>
          <p:cNvSpPr txBox="1">
            <a:spLocks noGrp="1"/>
          </p:cNvSpPr>
          <p:nvPr>
            <p:ph type="ctrTitle"/>
          </p:nvPr>
        </p:nvSpPr>
        <p:spPr>
          <a:xfrm>
            <a:off x="1807369" y="1894081"/>
            <a:ext cx="7336631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Ứng dụng </a:t>
            </a:r>
            <a:br>
              <a:rPr lang="en" dirty="0"/>
            </a:br>
            <a:r>
              <a:rPr lang="en" dirty="0"/>
              <a:t>nhận dạng văn bản</a:t>
            </a:r>
            <a:endParaRPr dirty="0"/>
          </a:p>
        </p:txBody>
      </p:sp>
      <p:grpSp>
        <p:nvGrpSpPr>
          <p:cNvPr id="106" name="Google Shape;106;p13"/>
          <p:cNvGrpSpPr/>
          <p:nvPr/>
        </p:nvGrpSpPr>
        <p:grpSpPr>
          <a:xfrm>
            <a:off x="581817" y="1708441"/>
            <a:ext cx="964541" cy="1011307"/>
            <a:chOff x="5961125" y="1623900"/>
            <a:chExt cx="427450" cy="448175"/>
          </a:xfrm>
        </p:grpSpPr>
        <p:sp>
          <p:nvSpPr>
            <p:cNvPr id="107" name="Google Shape;107;p13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7B9BAA57-1B36-4C60-BE83-FA2F08910DD4}"/>
              </a:ext>
            </a:extLst>
          </p:cNvPr>
          <p:cNvSpPr txBox="1"/>
          <p:nvPr/>
        </p:nvSpPr>
        <p:spPr>
          <a:xfrm>
            <a:off x="6036469" y="3807619"/>
            <a:ext cx="3321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bg1">
                    <a:lumMod val="85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Thực</a:t>
            </a: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b="1" dirty="0" err="1">
                <a:solidFill>
                  <a:schemeClr val="bg1">
                    <a:lumMod val="85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hiện</a:t>
            </a: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: </a:t>
            </a:r>
          </a:p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Nguyễn Hải Thành - 20020717</a:t>
            </a:r>
            <a:endParaRPr lang="vi-VN" b="1" dirty="0">
              <a:solidFill>
                <a:schemeClr val="bg1">
                  <a:lumMod val="85000"/>
                </a:schemeClr>
              </a:solidFill>
              <a:latin typeface="Roboto Slab" panose="020B0604020202020204" charset="0"/>
              <a:ea typeface="Roboto Slab" panose="020B0604020202020204" charset="0"/>
            </a:endParaRPr>
          </a:p>
        </p:txBody>
      </p:sp>
      <p:sp>
        <p:nvSpPr>
          <p:cNvPr id="12" name="Hộp Văn bản 11">
            <a:extLst>
              <a:ext uri="{FF2B5EF4-FFF2-40B4-BE49-F238E27FC236}">
                <a16:creationId xmlns:a16="http://schemas.microsoft.com/office/drawing/2014/main" id="{1DF8278E-116F-4812-80AA-6548C8F89043}"/>
              </a:ext>
            </a:extLst>
          </p:cNvPr>
          <p:cNvSpPr txBox="1"/>
          <p:nvPr/>
        </p:nvSpPr>
        <p:spPr>
          <a:xfrm>
            <a:off x="861156" y="101279"/>
            <a:ext cx="7052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bg1">
                    <a:lumMod val="85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NHẬP MÔN TƯƠNG TÁC NGƯỜI - MÁY</a:t>
            </a:r>
            <a:endParaRPr lang="vi-VN" sz="1800" b="1" dirty="0">
              <a:solidFill>
                <a:schemeClr val="bg1">
                  <a:lumMod val="85000"/>
                </a:schemeClr>
              </a:solidFill>
              <a:latin typeface="Roboto Slab" panose="020B0604020202020204" charset="0"/>
              <a:ea typeface="Roboto Slab" panose="020B0604020202020204" charset="0"/>
            </a:endParaRPr>
          </a:p>
        </p:txBody>
      </p:sp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4C58B33E-D6EF-4DD3-9A30-61D379F4A7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ransition advTm="140415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41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arwick template">
  <a:themeElements>
    <a:clrScheme name="Custom 347">
      <a:dk1>
        <a:srgbClr val="114454"/>
      </a:dk1>
      <a:lt1>
        <a:srgbClr val="FFFFFF"/>
      </a:lt1>
      <a:dk2>
        <a:srgbClr val="5F6C70"/>
      </a:dk2>
      <a:lt2>
        <a:srgbClr val="CED5D8"/>
      </a:lt2>
      <a:accent1>
        <a:srgbClr val="114454"/>
      </a:accent1>
      <a:accent2>
        <a:srgbClr val="18637B"/>
      </a:accent2>
      <a:accent3>
        <a:srgbClr val="309AAD"/>
      </a:accent3>
      <a:accent4>
        <a:srgbClr val="165751"/>
      </a:accent4>
      <a:accent5>
        <a:srgbClr val="3B8D61"/>
      </a:accent5>
      <a:accent6>
        <a:srgbClr val="94BF6E"/>
      </a:accent6>
      <a:hlink>
        <a:srgbClr val="114454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334</Words>
  <Application>Microsoft Office PowerPoint</Application>
  <PresentationFormat>On-screen Show (16:9)</PresentationFormat>
  <Paragraphs>58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Nixie One</vt:lpstr>
      <vt:lpstr>Times New Roman</vt:lpstr>
      <vt:lpstr>Roboto Slab</vt:lpstr>
      <vt:lpstr>Warwick template</vt:lpstr>
      <vt:lpstr>Ứng dụng  nhận dạng văn bản</vt:lpstr>
      <vt:lpstr>NỘI DUNG</vt:lpstr>
      <vt:lpstr>1. Giới thiệu</vt:lpstr>
      <vt:lpstr>1. Giới thiệu</vt:lpstr>
      <vt:lpstr>2. Tính năng</vt:lpstr>
      <vt:lpstr>2. Tính năng</vt:lpstr>
      <vt:lpstr>2. Tính năng</vt:lpstr>
      <vt:lpstr>3. Giao diện</vt:lpstr>
      <vt:lpstr>Ứng dụng  nhận dạng văn bản</vt:lpstr>
      <vt:lpstr>Hướng phát triển</vt:lpstr>
      <vt:lpstr>4. Hướng phát triển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Ứng dụng  nhận dạng văn bản</dc:title>
  <dc:creator>Hortensia Konuko</dc:creator>
  <cp:lastModifiedBy>Thành Nguyễn Hải</cp:lastModifiedBy>
  <cp:revision>26</cp:revision>
  <dcterms:modified xsi:type="dcterms:W3CDTF">2023-05-28T23:40:35Z</dcterms:modified>
</cp:coreProperties>
</file>